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3.jpg" ContentType="image/jpeg"/>
  <Override PartName="/ppt/media/image4.jpg" ContentType="image/jpeg"/>
  <Override PartName="/ppt/media/image9.jpg" ContentType="image/jpeg"/>
  <Override PartName="/ppt/media/image13.jpg" ContentType="image/jpeg"/>
  <Override PartName="/ppt/media/image14.jpg" ContentType="image/jpeg"/>
  <Override PartName="/ppt/media/image15.jpg" ContentType="image/jpeg"/>
  <Override PartName="/ppt/media/image17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3" r:id="rId10"/>
    <p:sldId id="264" r:id="rId11"/>
    <p:sldId id="265" r:id="rId12"/>
    <p:sldId id="266" r:id="rId13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49274" y="496950"/>
            <a:ext cx="7445451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70732" y="478358"/>
            <a:ext cx="3002534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93444" y="1578686"/>
            <a:ext cx="7844155" cy="4079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20749" y="304800"/>
            <a:ext cx="6348095" cy="608948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lang="ru-RU" sz="2400" dirty="0" smtClean="0">
                <a:latin typeface="Times New Roman"/>
                <a:cs typeface="Times New Roman"/>
              </a:rPr>
              <a:t>Муниципальное дошкольное</a:t>
            </a: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lang="ru-RU" sz="2400" dirty="0" smtClean="0">
                <a:latin typeface="Times New Roman"/>
                <a:cs typeface="Times New Roman"/>
              </a:rPr>
              <a:t>образовательное учреждение</a:t>
            </a: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lang="ru-RU" sz="2400" dirty="0" smtClean="0">
                <a:latin typeface="Times New Roman"/>
                <a:cs typeface="Times New Roman"/>
              </a:rPr>
              <a:t>«Детский сад комбинированного вида №9»</a:t>
            </a: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R="36195" algn="ctr">
              <a:lnSpc>
                <a:spcPts val="3815"/>
              </a:lnSpc>
            </a:pPr>
            <a:r>
              <a:rPr sz="3200" spc="-10" dirty="0">
                <a:solidFill>
                  <a:srgbClr val="FFC000"/>
                </a:solidFill>
                <a:latin typeface="Times New Roman"/>
                <a:cs typeface="Times New Roman"/>
              </a:rPr>
              <a:t>Познавательно</a:t>
            </a:r>
            <a:r>
              <a:rPr sz="3200" spc="-50" dirty="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C000"/>
                </a:solidFill>
                <a:latin typeface="Times New Roman"/>
                <a:cs typeface="Times New Roman"/>
              </a:rPr>
              <a:t>–</a:t>
            </a:r>
            <a:r>
              <a:rPr sz="3200" spc="-5" dirty="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sz="3200" spc="-10" dirty="0">
                <a:solidFill>
                  <a:srgbClr val="FFC000"/>
                </a:solidFill>
                <a:latin typeface="Times New Roman"/>
                <a:cs typeface="Times New Roman"/>
              </a:rPr>
              <a:t>исследовательский</a:t>
            </a:r>
            <a:endParaRPr sz="3200" dirty="0">
              <a:latin typeface="Times New Roman"/>
              <a:cs typeface="Times New Roman"/>
            </a:endParaRPr>
          </a:p>
          <a:p>
            <a:pPr marR="36830" algn="ctr">
              <a:lnSpc>
                <a:spcPts val="5255"/>
              </a:lnSpc>
            </a:pPr>
            <a:r>
              <a:rPr sz="4400" spc="5" dirty="0">
                <a:solidFill>
                  <a:srgbClr val="FFFFFF"/>
                </a:solidFill>
                <a:latin typeface="Times New Roman"/>
                <a:cs typeface="Times New Roman"/>
              </a:rPr>
              <a:t>ПРОЕКТ</a:t>
            </a:r>
            <a:endParaRPr sz="4400" dirty="0">
              <a:latin typeface="Times New Roman"/>
              <a:cs typeface="Times New Roman"/>
            </a:endParaRPr>
          </a:p>
          <a:p>
            <a:pPr marR="36830" algn="ctr">
              <a:lnSpc>
                <a:spcPts val="3735"/>
              </a:lnSpc>
              <a:spcBef>
                <a:spcPts val="50"/>
              </a:spcBef>
            </a:pPr>
            <a:r>
              <a:rPr sz="3200" dirty="0">
                <a:solidFill>
                  <a:srgbClr val="FFC000"/>
                </a:solidFill>
                <a:latin typeface="Times New Roman"/>
                <a:cs typeface="Times New Roman"/>
              </a:rPr>
              <a:t>в</a:t>
            </a:r>
            <a:r>
              <a:rPr sz="3200" spc="-30" dirty="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FFC000"/>
                </a:solidFill>
                <a:latin typeface="Times New Roman"/>
                <a:cs typeface="Times New Roman"/>
              </a:rPr>
              <a:t>средней</a:t>
            </a:r>
            <a:r>
              <a:rPr sz="3200" spc="-55" dirty="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FFC000"/>
                </a:solidFill>
                <a:latin typeface="Times New Roman"/>
                <a:cs typeface="Times New Roman"/>
              </a:rPr>
              <a:t>группе</a:t>
            </a:r>
            <a:endParaRPr sz="3200" dirty="0">
              <a:latin typeface="Times New Roman"/>
              <a:cs typeface="Times New Roman"/>
            </a:endParaRPr>
          </a:p>
          <a:p>
            <a:pPr marR="39370" algn="ctr">
              <a:lnSpc>
                <a:spcPts val="6375"/>
              </a:lnSpc>
            </a:pPr>
            <a:r>
              <a:rPr sz="5400" b="1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«</a:t>
            </a:r>
            <a:r>
              <a:rPr sz="5400" b="1" i="1" spc="-10" dirty="0" err="1">
                <a:solidFill>
                  <a:srgbClr val="FFFFFF"/>
                </a:solidFill>
                <a:latin typeface="Times New Roman"/>
                <a:cs typeface="Times New Roman"/>
              </a:rPr>
              <a:t>Осенние</a:t>
            </a:r>
            <a:r>
              <a:rPr sz="5400" b="1" i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00" b="1" i="1" spc="-5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листья</a:t>
            </a:r>
            <a:r>
              <a:rPr sz="5400" b="1" i="1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»</a:t>
            </a:r>
            <a:endParaRPr lang="ru-RU" sz="5400" b="1" i="1" spc="-5" dirty="0" smtClean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marR="39370" algn="ctr">
              <a:lnSpc>
                <a:spcPts val="6375"/>
              </a:lnSpc>
            </a:pPr>
            <a:endParaRPr lang="ru-RU" sz="5400" dirty="0">
              <a:latin typeface="Times New Roman"/>
              <a:cs typeface="Times New Roman"/>
            </a:endParaRPr>
          </a:p>
          <a:p>
            <a:pPr marR="39370" algn="r"/>
            <a:r>
              <a:rPr sz="2000" b="1" dirty="0" err="1" smtClean="0">
                <a:solidFill>
                  <a:srgbClr val="FFC000"/>
                </a:solidFill>
                <a:latin typeface="Times New Roman"/>
                <a:cs typeface="Times New Roman"/>
              </a:rPr>
              <a:t>Воспит</a:t>
            </a:r>
            <a:r>
              <a:rPr sz="2000" b="1" spc="-45" dirty="0" err="1" smtClean="0">
                <a:solidFill>
                  <a:srgbClr val="FFC000"/>
                </a:solidFill>
                <a:latin typeface="Times New Roman"/>
                <a:cs typeface="Times New Roman"/>
              </a:rPr>
              <a:t>а</a:t>
            </a:r>
            <a:r>
              <a:rPr sz="2000" b="1" spc="-15" dirty="0" err="1" smtClean="0">
                <a:solidFill>
                  <a:srgbClr val="FFC000"/>
                </a:solidFill>
                <a:latin typeface="Times New Roman"/>
                <a:cs typeface="Times New Roman"/>
              </a:rPr>
              <a:t>т</a:t>
            </a:r>
            <a:r>
              <a:rPr sz="2000" b="1" dirty="0" err="1" smtClean="0">
                <a:solidFill>
                  <a:srgbClr val="FFC000"/>
                </a:solidFill>
                <a:latin typeface="Times New Roman"/>
                <a:cs typeface="Times New Roman"/>
              </a:rPr>
              <a:t>ел</a:t>
            </a:r>
            <a:r>
              <a:rPr sz="2000" b="1" spc="5" dirty="0" err="1" smtClean="0">
                <a:solidFill>
                  <a:srgbClr val="FFC000"/>
                </a:solidFill>
                <a:latin typeface="Times New Roman"/>
                <a:cs typeface="Times New Roman"/>
              </a:rPr>
              <a:t>ь</a:t>
            </a:r>
            <a:r>
              <a:rPr sz="2000" b="1" dirty="0">
                <a:solidFill>
                  <a:srgbClr val="FFC000"/>
                </a:solidFill>
                <a:latin typeface="Times New Roman"/>
                <a:cs typeface="Times New Roman"/>
              </a:rPr>
              <a:t>:  </a:t>
            </a:r>
            <a:endParaRPr lang="ru-RU" sz="2000" b="1" dirty="0" smtClean="0">
              <a:solidFill>
                <a:srgbClr val="FFC000"/>
              </a:solidFill>
              <a:latin typeface="Times New Roman"/>
              <a:cs typeface="Times New Roman"/>
            </a:endParaRPr>
          </a:p>
          <a:p>
            <a:pPr marR="39370" algn="r"/>
            <a:r>
              <a:rPr lang="ru-RU" sz="2000" b="1" spc="-5" dirty="0" smtClean="0">
                <a:solidFill>
                  <a:srgbClr val="FFC000"/>
                </a:solidFill>
                <a:latin typeface="Times New Roman"/>
                <a:cs typeface="Times New Roman"/>
              </a:rPr>
              <a:t>Лапина М.А..</a:t>
            </a:r>
            <a:endParaRPr sz="2000" dirty="0">
              <a:latin typeface="Times New Roman"/>
              <a:cs typeface="Times New Roman"/>
            </a:endParaRPr>
          </a:p>
          <a:p>
            <a:pPr marL="2894330">
              <a:lnSpc>
                <a:spcPct val="100000"/>
              </a:lnSpc>
              <a:spcBef>
                <a:spcPts val="775"/>
              </a:spcBef>
            </a:pPr>
            <a:r>
              <a:rPr sz="2000" b="1" dirty="0" smtClean="0">
                <a:solidFill>
                  <a:srgbClr val="FFC000"/>
                </a:solidFill>
                <a:latin typeface="Times New Roman"/>
                <a:cs typeface="Times New Roman"/>
              </a:rPr>
              <a:t>202</a:t>
            </a:r>
            <a:r>
              <a:rPr lang="ru-RU" sz="2000" b="1" dirty="0" smtClean="0">
                <a:solidFill>
                  <a:srgbClr val="FFC000"/>
                </a:solidFill>
                <a:latin typeface="Times New Roman"/>
                <a:cs typeface="Times New Roman"/>
              </a:rPr>
              <a:t>4</a:t>
            </a:r>
            <a:r>
              <a:rPr sz="2000" b="1" spc="-70" dirty="0" smtClean="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sz="2000" b="1" spc="-35" dirty="0">
                <a:solidFill>
                  <a:srgbClr val="FFC000"/>
                </a:solidFill>
                <a:latin typeface="Times New Roman"/>
                <a:cs typeface="Times New Roman"/>
              </a:rPr>
              <a:t>год</a:t>
            </a: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0344" y="155194"/>
            <a:ext cx="775843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Calibri"/>
                <a:cs typeface="Calibri"/>
              </a:rPr>
              <a:t>Информационная</a:t>
            </a:r>
            <a:r>
              <a:rPr b="0" spc="-35" dirty="0">
                <a:latin typeface="Calibri"/>
                <a:cs typeface="Calibri"/>
              </a:rPr>
              <a:t> </a:t>
            </a:r>
            <a:r>
              <a:rPr b="0" spc="-15" dirty="0">
                <a:latin typeface="Calibri"/>
                <a:cs typeface="Calibri"/>
              </a:rPr>
              <a:t>карта</a:t>
            </a:r>
            <a:r>
              <a:rPr b="0" spc="-1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проекта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8267" y="1075435"/>
            <a:ext cx="8785860" cy="5537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040765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Тип</a:t>
            </a:r>
            <a:r>
              <a:rPr sz="24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проекта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24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групповой,</a:t>
            </a:r>
            <a:r>
              <a:rPr sz="24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Times New Roman"/>
                <a:cs typeface="Times New Roman"/>
              </a:rPr>
              <a:t>краткосрочный,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познавательно- </a:t>
            </a:r>
            <a:r>
              <a:rPr sz="2400" spc="-5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исследовательский</a:t>
            </a:r>
            <a:endParaRPr sz="24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Продолжительность:</a:t>
            </a:r>
            <a:r>
              <a:rPr sz="2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1 </a:t>
            </a:r>
            <a:r>
              <a:rPr sz="2000" spc="-10" dirty="0" err="1">
                <a:solidFill>
                  <a:srgbClr val="FFFFFF"/>
                </a:solidFill>
                <a:latin typeface="Times New Roman"/>
                <a:cs typeface="Times New Roman"/>
              </a:rPr>
              <a:t>неделя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lang="ru-RU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07</a:t>
            </a:r>
            <a:r>
              <a:rPr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lang="ru-RU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11</a:t>
            </a:r>
            <a:r>
              <a:rPr sz="2000" spc="-5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20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октября </a:t>
            </a:r>
            <a:r>
              <a:rPr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202</a:t>
            </a:r>
            <a:r>
              <a:rPr lang="ru-RU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4</a:t>
            </a:r>
            <a:r>
              <a:rPr sz="2000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Times New Roman"/>
                <a:cs typeface="Times New Roman"/>
              </a:rPr>
              <a:t>года)</a:t>
            </a:r>
            <a:endParaRPr sz="20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Участники:</a:t>
            </a:r>
            <a:r>
              <a:rPr sz="24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дети</a:t>
            </a:r>
            <a:r>
              <a:rPr sz="24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средней</a:t>
            </a:r>
            <a:r>
              <a:rPr sz="2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группы,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FFFFFF"/>
                </a:solidFill>
                <a:latin typeface="Times New Roman"/>
                <a:cs typeface="Times New Roman"/>
              </a:rPr>
              <a:t>педагог.</a:t>
            </a:r>
            <a:endParaRPr sz="2400" dirty="0">
              <a:latin typeface="Times New Roman"/>
              <a:cs typeface="Times New Roman"/>
            </a:endParaRPr>
          </a:p>
          <a:p>
            <a:pPr marL="355600" marR="598170" indent="-342900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Проблема,</a:t>
            </a:r>
            <a:r>
              <a:rPr sz="2400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на </a:t>
            </a:r>
            <a:r>
              <a:rPr sz="24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решение</a:t>
            </a:r>
            <a:r>
              <a:rPr sz="24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которой</a:t>
            </a:r>
            <a:r>
              <a:rPr sz="24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направлен</a:t>
            </a:r>
            <a:r>
              <a:rPr sz="2400" u="heavy" spc="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проект:</a:t>
            </a:r>
            <a:r>
              <a:rPr sz="2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Times New Roman"/>
                <a:cs typeface="Times New Roman"/>
              </a:rPr>
              <a:t>Что</a:t>
            </a:r>
            <a:r>
              <a:rPr sz="24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Times New Roman"/>
                <a:cs typeface="Times New Roman"/>
              </a:rPr>
              <a:t>такое </a:t>
            </a:r>
            <a:r>
              <a:rPr sz="2400" spc="-5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гербарий</a:t>
            </a:r>
            <a:r>
              <a:rPr sz="24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4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Times New Roman"/>
                <a:cs typeface="Times New Roman"/>
              </a:rPr>
              <a:t>как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он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создаётся?</a:t>
            </a:r>
            <a:endParaRPr sz="24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Цель:</a:t>
            </a:r>
            <a:r>
              <a:rPr sz="24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Times New Roman"/>
                <a:cs typeface="Times New Roman"/>
              </a:rPr>
              <a:t>научить</a:t>
            </a:r>
            <a:r>
              <a:rPr sz="2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детей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 делать</a:t>
            </a:r>
            <a:r>
              <a:rPr sz="24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гербарий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из</a:t>
            </a:r>
            <a:r>
              <a:rPr sz="24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листьев.</a:t>
            </a:r>
            <a:endParaRPr sz="24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Задачи:</a:t>
            </a:r>
            <a:endParaRPr sz="2400" dirty="0">
              <a:latin typeface="Times New Roman"/>
              <a:cs typeface="Times New Roman"/>
            </a:endParaRPr>
          </a:p>
          <a:p>
            <a:pPr marL="189230" indent="-177165">
              <a:lnSpc>
                <a:spcPct val="100000"/>
              </a:lnSpc>
              <a:spcBef>
                <a:spcPts val="575"/>
              </a:spcBef>
              <a:buSzPct val="120000"/>
              <a:buChar char="-"/>
              <a:tabLst>
                <a:tab pos="189865" algn="l"/>
              </a:tabLst>
            </a:pP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обучить</a:t>
            </a:r>
            <a:r>
              <a:rPr sz="2000" spc="4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созданию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гербария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из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осенних</a:t>
            </a:r>
            <a:r>
              <a:rPr sz="2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листьев;</a:t>
            </a:r>
            <a:endParaRPr sz="2000" dirty="0">
              <a:latin typeface="Times New Roman"/>
              <a:cs typeface="Times New Roman"/>
            </a:endParaRPr>
          </a:p>
          <a:p>
            <a:pPr marL="12700" marR="780415">
              <a:lnSpc>
                <a:spcPct val="100000"/>
              </a:lnSpc>
              <a:spcBef>
                <a:spcPts val="20"/>
              </a:spcBef>
              <a:buChar char="-"/>
              <a:tabLst>
                <a:tab pos="159385" algn="l"/>
              </a:tabLst>
            </a:pP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развить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представления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об 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особенностях осенних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изменениях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в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природе, </a:t>
            </a:r>
            <a:r>
              <a:rPr sz="2000" spc="-48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наблюдательность</a:t>
            </a:r>
            <a:r>
              <a:rPr sz="2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(процесс</a:t>
            </a:r>
            <a:r>
              <a:rPr sz="2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засушивания</a:t>
            </a:r>
            <a:r>
              <a:rPr sz="2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листьев);</a:t>
            </a:r>
            <a:endParaRPr sz="2000" dirty="0">
              <a:latin typeface="Times New Roman"/>
              <a:cs typeface="Times New Roman"/>
            </a:endParaRPr>
          </a:p>
          <a:p>
            <a:pPr marL="158750" indent="-146685">
              <a:lnSpc>
                <a:spcPct val="100000"/>
              </a:lnSpc>
              <a:spcBef>
                <a:spcPts val="480"/>
              </a:spcBef>
              <a:buChar char="-"/>
              <a:tabLst>
                <a:tab pos="159385" algn="l"/>
              </a:tabLst>
            </a:pP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воспитать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любознательность,</a:t>
            </a:r>
            <a:r>
              <a:rPr sz="2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бережное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отношение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к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природе.</a:t>
            </a:r>
            <a:endParaRPr sz="20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60"/>
              </a:spcBef>
              <a:buFont typeface="Arial MT"/>
              <a:buChar char="•"/>
              <a:tabLst>
                <a:tab pos="354965" algn="l"/>
                <a:tab pos="355600" algn="l"/>
                <a:tab pos="6715125" algn="l"/>
              </a:tabLst>
            </a:pPr>
            <a:r>
              <a:rPr sz="2400" u="heavy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Результат:</a:t>
            </a:r>
            <a:r>
              <a:rPr sz="2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сформированные</a:t>
            </a:r>
            <a:r>
              <a:rPr sz="2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устойчивые</a:t>
            </a:r>
            <a:r>
              <a:rPr sz="24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знания	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sz="2400" spc="-25" dirty="0">
                <a:solidFill>
                  <a:srgbClr val="FFFFFF"/>
                </a:solidFill>
                <a:latin typeface="Times New Roman"/>
                <a:cs typeface="Times New Roman"/>
              </a:rPr>
              <a:t> том,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Times New Roman"/>
                <a:cs typeface="Times New Roman"/>
              </a:rPr>
              <a:t>что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Times New Roman"/>
                <a:cs typeface="Times New Roman"/>
              </a:rPr>
              <a:t>такое</a:t>
            </a:r>
            <a:endParaRPr sz="2400" dirty="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«гербарий»</a:t>
            </a:r>
            <a:r>
              <a:rPr sz="24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 навык: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Times New Roman"/>
                <a:cs typeface="Times New Roman"/>
              </a:rPr>
              <a:t>как</a:t>
            </a:r>
            <a:r>
              <a:rPr sz="2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Times New Roman"/>
                <a:cs typeface="Times New Roman"/>
              </a:rPr>
              <a:t>его</a:t>
            </a:r>
            <a:r>
              <a:rPr sz="2400" spc="-15" dirty="0">
                <a:solidFill>
                  <a:srgbClr val="FFFFFF"/>
                </a:solidFill>
                <a:latin typeface="Times New Roman"/>
                <a:cs typeface="Times New Roman"/>
              </a:rPr>
              <a:t> создать.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23396" y="15945"/>
            <a:ext cx="8630285" cy="6218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2960" marR="2849245" indent="-462280" algn="just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Содержание </a:t>
            </a:r>
            <a:r>
              <a:rPr sz="2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проекта </a:t>
            </a:r>
            <a:r>
              <a:rPr sz="2400" b="1" spc="-5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Актуальность</a:t>
            </a:r>
            <a:endParaRPr sz="2400" dirty="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990"/>
              </a:spcBef>
              <a:buFont typeface="Arial MT"/>
              <a:buChar char="•"/>
              <a:tabLst>
                <a:tab pos="355600" algn="l"/>
              </a:tabLst>
            </a:pP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Осень – </a:t>
            </a:r>
            <a:r>
              <a:rPr sz="2500" spc="-10" dirty="0">
                <a:solidFill>
                  <a:srgbClr val="FFFFFF"/>
                </a:solidFill>
                <a:latin typeface="Times New Roman"/>
                <a:cs typeface="Times New Roman"/>
              </a:rPr>
              <a:t>красочная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и </a:t>
            </a:r>
            <a:r>
              <a:rPr sz="2500" spc="-10" dirty="0">
                <a:solidFill>
                  <a:srgbClr val="FFFFFF"/>
                </a:solidFill>
                <a:latin typeface="Times New Roman"/>
                <a:cs typeface="Times New Roman"/>
              </a:rPr>
              <a:t>яркая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пора. В </a:t>
            </a:r>
            <a:r>
              <a:rPr sz="2500" spc="-20" dirty="0">
                <a:solidFill>
                  <a:srgbClr val="FFFFFF"/>
                </a:solidFill>
                <a:latin typeface="Times New Roman"/>
                <a:cs typeface="Times New Roman"/>
              </a:rPr>
              <a:t>это 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время </a:t>
            </a:r>
            <a:r>
              <a:rPr sz="2500" spc="-35" dirty="0">
                <a:solidFill>
                  <a:srgbClr val="FFFFFF"/>
                </a:solidFill>
                <a:latin typeface="Times New Roman"/>
                <a:cs typeface="Times New Roman"/>
              </a:rPr>
              <a:t>года 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дети </a:t>
            </a:r>
            <a:r>
              <a:rPr sz="2500" spc="-15" dirty="0">
                <a:solidFill>
                  <a:srgbClr val="FFFFFF"/>
                </a:solidFill>
                <a:latin typeface="Times New Roman"/>
                <a:cs typeface="Times New Roman"/>
              </a:rPr>
              <a:t>очень </a:t>
            </a:r>
            <a:r>
              <a:rPr sz="2500" spc="-6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20" dirty="0">
                <a:solidFill>
                  <a:srgbClr val="FFFFFF"/>
                </a:solidFill>
                <a:latin typeface="Times New Roman"/>
                <a:cs typeface="Times New Roman"/>
              </a:rPr>
              <a:t>любят</a:t>
            </a:r>
            <a:r>
              <a:rPr sz="25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мастерить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15" dirty="0">
                <a:solidFill>
                  <a:srgbClr val="FFFFFF"/>
                </a:solidFill>
                <a:latin typeface="Times New Roman"/>
                <a:cs typeface="Times New Roman"/>
              </a:rPr>
              <a:t>поделки</a:t>
            </a:r>
            <a:r>
              <a:rPr sz="25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из</a:t>
            </a:r>
            <a:r>
              <a:rPr sz="25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20" dirty="0">
                <a:solidFill>
                  <a:srgbClr val="FFFFFF"/>
                </a:solidFill>
                <a:latin typeface="Times New Roman"/>
                <a:cs typeface="Times New Roman"/>
              </a:rPr>
              <a:t>природного</a:t>
            </a:r>
            <a:r>
              <a:rPr sz="25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Times New Roman"/>
                <a:cs typeface="Times New Roman"/>
              </a:rPr>
              <a:t>материала.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35" dirty="0">
                <a:solidFill>
                  <a:srgbClr val="FFFFFF"/>
                </a:solidFill>
                <a:latin typeface="Times New Roman"/>
                <a:cs typeface="Times New Roman"/>
              </a:rPr>
              <a:t>Тем </a:t>
            </a:r>
            <a:r>
              <a:rPr sz="25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Times New Roman"/>
                <a:cs typeface="Times New Roman"/>
              </a:rPr>
              <a:t>более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– </a:t>
            </a:r>
            <a:r>
              <a:rPr sz="2500" spc="10" dirty="0">
                <a:solidFill>
                  <a:srgbClr val="FFFFFF"/>
                </a:solidFill>
                <a:latin typeface="Times New Roman"/>
                <a:cs typeface="Times New Roman"/>
              </a:rPr>
              <a:t>весь </a:t>
            </a:r>
            <a:r>
              <a:rPr sz="2500" spc="-25" dirty="0">
                <a:solidFill>
                  <a:srgbClr val="FFFFFF"/>
                </a:solidFill>
                <a:latin typeface="Times New Roman"/>
                <a:cs typeface="Times New Roman"/>
              </a:rPr>
              <a:t>этот </a:t>
            </a:r>
            <a:r>
              <a:rPr sz="2500" spc="-10" dirty="0">
                <a:solidFill>
                  <a:srgbClr val="FFFFFF"/>
                </a:solidFill>
                <a:latin typeface="Times New Roman"/>
                <a:cs typeface="Times New Roman"/>
              </a:rPr>
              <a:t>материал </a:t>
            </a:r>
            <a:r>
              <a:rPr sz="2500" spc="-15" dirty="0">
                <a:solidFill>
                  <a:srgbClr val="FFFFFF"/>
                </a:solidFill>
                <a:latin typeface="Times New Roman"/>
                <a:cs typeface="Times New Roman"/>
              </a:rPr>
              <a:t>буквально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лежит </a:t>
            </a:r>
            <a:r>
              <a:rPr sz="2500" spc="-30" dirty="0">
                <a:solidFill>
                  <a:srgbClr val="FFFFFF"/>
                </a:solidFill>
                <a:latin typeface="Times New Roman"/>
                <a:cs typeface="Times New Roman"/>
              </a:rPr>
              <a:t>под 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ногами.</a:t>
            </a:r>
            <a:r>
              <a:rPr sz="25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В 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25" dirty="0">
                <a:solidFill>
                  <a:srgbClr val="FFFFFF"/>
                </a:solidFill>
                <a:latin typeface="Times New Roman"/>
                <a:cs typeface="Times New Roman"/>
              </a:rPr>
              <a:t>этот</a:t>
            </a:r>
            <a:r>
              <a:rPr sz="25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Times New Roman"/>
                <a:cs typeface="Times New Roman"/>
              </a:rPr>
              <a:t>момент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 в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сознании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Times New Roman"/>
                <a:cs typeface="Times New Roman"/>
              </a:rPr>
              <a:t>ребёнка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20" dirty="0">
                <a:solidFill>
                  <a:srgbClr val="FFFFFF"/>
                </a:solidFill>
                <a:latin typeface="Times New Roman"/>
                <a:cs typeface="Times New Roman"/>
              </a:rPr>
              <a:t>начинают</a:t>
            </a:r>
            <a:r>
              <a:rPr sz="2500" spc="-15" dirty="0">
                <a:solidFill>
                  <a:srgbClr val="FFFFFF"/>
                </a:solidFill>
                <a:latin typeface="Times New Roman"/>
                <a:cs typeface="Times New Roman"/>
              </a:rPr>
              <a:t> появляться </a:t>
            </a:r>
            <a:r>
              <a:rPr sz="2500" spc="-6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вопросы.</a:t>
            </a:r>
            <a:r>
              <a:rPr sz="25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20" dirty="0">
                <a:solidFill>
                  <a:srgbClr val="FFFFFF"/>
                </a:solidFill>
                <a:latin typeface="Times New Roman"/>
                <a:cs typeface="Times New Roman"/>
              </a:rPr>
              <a:t>Почему </a:t>
            </a:r>
            <a:r>
              <a:rPr sz="2500" spc="-10" dirty="0">
                <a:solidFill>
                  <a:srgbClr val="FFFFFF"/>
                </a:solidFill>
                <a:latin typeface="Times New Roman"/>
                <a:cs typeface="Times New Roman"/>
              </a:rPr>
              <a:t>листья </a:t>
            </a:r>
            <a:r>
              <a:rPr sz="2500" spc="-25" dirty="0">
                <a:solidFill>
                  <a:srgbClr val="FFFFFF"/>
                </a:solidFill>
                <a:latin typeface="Times New Roman"/>
                <a:cs typeface="Times New Roman"/>
              </a:rPr>
              <a:t>начинают </a:t>
            </a:r>
            <a:r>
              <a:rPr sz="2500" spc="-10" dirty="0">
                <a:solidFill>
                  <a:srgbClr val="FFFFFF"/>
                </a:solidFill>
                <a:latin typeface="Times New Roman"/>
                <a:cs typeface="Times New Roman"/>
              </a:rPr>
              <a:t>изменять </a:t>
            </a:r>
            <a:r>
              <a:rPr sz="2500" spc="-50" dirty="0">
                <a:solidFill>
                  <a:srgbClr val="FFFFFF"/>
                </a:solidFill>
                <a:latin typeface="Times New Roman"/>
                <a:cs typeface="Times New Roman"/>
              </a:rPr>
              <a:t>цвет, </a:t>
            </a:r>
            <a:r>
              <a:rPr sz="2500" spc="-10" dirty="0">
                <a:solidFill>
                  <a:srgbClr val="FFFFFF"/>
                </a:solidFill>
                <a:latin typeface="Times New Roman"/>
                <a:cs typeface="Times New Roman"/>
              </a:rPr>
              <a:t>причём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у 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разных деревьев листья </a:t>
            </a:r>
            <a:r>
              <a:rPr sz="2500" spc="-15" dirty="0">
                <a:solidFill>
                  <a:srgbClr val="FFFFFF"/>
                </a:solidFill>
                <a:latin typeface="Times New Roman"/>
                <a:cs typeface="Times New Roman"/>
              </a:rPr>
              <a:t>разного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цвета? </a:t>
            </a:r>
            <a:r>
              <a:rPr sz="2500" spc="-15" dirty="0">
                <a:solidFill>
                  <a:srgbClr val="FFFFFF"/>
                </a:solidFill>
                <a:latin typeface="Times New Roman"/>
                <a:cs typeface="Times New Roman"/>
              </a:rPr>
              <a:t>Почему </a:t>
            </a:r>
            <a:r>
              <a:rPr sz="2500" spc="-10" dirty="0">
                <a:solidFill>
                  <a:srgbClr val="FFFFFF"/>
                </a:solidFill>
                <a:latin typeface="Times New Roman"/>
                <a:cs typeface="Times New Roman"/>
              </a:rPr>
              <a:t>листья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были 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на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деревьях,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теперь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15" dirty="0">
                <a:solidFill>
                  <a:srgbClr val="FFFFFF"/>
                </a:solidFill>
                <a:latin typeface="Times New Roman"/>
                <a:cs typeface="Times New Roman"/>
              </a:rPr>
              <a:t>лежат</a:t>
            </a:r>
            <a:r>
              <a:rPr sz="2500" spc="6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на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 земле?</a:t>
            </a:r>
            <a:r>
              <a:rPr sz="25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15" dirty="0">
                <a:solidFill>
                  <a:srgbClr val="FFFFFF"/>
                </a:solidFill>
                <a:latin typeface="Times New Roman"/>
                <a:cs typeface="Times New Roman"/>
              </a:rPr>
              <a:t>Почему</a:t>
            </a:r>
            <a:r>
              <a:rPr sz="2500" spc="6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20" dirty="0">
                <a:solidFill>
                  <a:srgbClr val="FFFFFF"/>
                </a:solidFill>
                <a:latin typeface="Times New Roman"/>
                <a:cs typeface="Times New Roman"/>
              </a:rPr>
              <a:t>это </a:t>
            </a:r>
            <a:r>
              <a:rPr sz="25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30" dirty="0">
                <a:solidFill>
                  <a:srgbClr val="FFFFFF"/>
                </a:solidFill>
                <a:latin typeface="Times New Roman"/>
                <a:cs typeface="Times New Roman"/>
              </a:rPr>
              <a:t>происходит</a:t>
            </a:r>
            <a:r>
              <a:rPr sz="25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Times New Roman"/>
                <a:cs typeface="Times New Roman"/>
              </a:rPr>
              <a:t>именно</a:t>
            </a:r>
            <a:r>
              <a:rPr sz="25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5" dirty="0">
                <a:solidFill>
                  <a:srgbClr val="FFFFFF"/>
                </a:solidFill>
                <a:latin typeface="Times New Roman"/>
                <a:cs typeface="Times New Roman"/>
              </a:rPr>
              <a:t>осенью?</a:t>
            </a:r>
            <a:endParaRPr sz="2500" dirty="0">
              <a:latin typeface="Times New Roman"/>
              <a:cs typeface="Times New Roman"/>
            </a:endParaRPr>
          </a:p>
          <a:p>
            <a:pPr marL="355600" marR="8255" indent="-342900" algn="just">
              <a:lnSpc>
                <a:spcPts val="2400"/>
              </a:lnSpc>
              <a:spcBef>
                <a:spcPts val="580"/>
              </a:spcBef>
              <a:buFont typeface="Arial MT"/>
              <a:buChar char="•"/>
              <a:tabLst>
                <a:tab pos="355600" algn="l"/>
              </a:tabLst>
            </a:pPr>
            <a:r>
              <a:rPr sz="2500" spc="-20" dirty="0">
                <a:solidFill>
                  <a:srgbClr val="FFFFFF"/>
                </a:solidFill>
                <a:latin typeface="Times New Roman"/>
                <a:cs typeface="Times New Roman"/>
              </a:rPr>
              <a:t>Задача</a:t>
            </a:r>
            <a:r>
              <a:rPr sz="2500" spc="3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воспитателя</a:t>
            </a:r>
            <a:r>
              <a:rPr sz="2500" spc="3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–</a:t>
            </a:r>
            <a:r>
              <a:rPr sz="2500" spc="3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не</a:t>
            </a:r>
            <a:r>
              <a:rPr sz="2500" spc="3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упустить</a:t>
            </a:r>
            <a:r>
              <a:rPr sz="2500" spc="3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25" dirty="0">
                <a:solidFill>
                  <a:srgbClr val="FFFFFF"/>
                </a:solidFill>
                <a:latin typeface="Times New Roman"/>
                <a:cs typeface="Times New Roman"/>
              </a:rPr>
              <a:t>этот</a:t>
            </a:r>
            <a:r>
              <a:rPr sz="2500" spc="3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35" dirty="0">
                <a:solidFill>
                  <a:srgbClr val="FFFFFF"/>
                </a:solidFill>
                <a:latin typeface="Times New Roman"/>
                <a:cs typeface="Times New Roman"/>
              </a:rPr>
              <a:t>момент.</a:t>
            </a:r>
            <a:r>
              <a:rPr sz="2500" spc="3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Зацепиться </a:t>
            </a:r>
            <a:r>
              <a:rPr sz="2500" spc="-6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за </a:t>
            </a:r>
            <a:r>
              <a:rPr sz="2500" spc="5" dirty="0">
                <a:solidFill>
                  <a:srgbClr val="FFFFFF"/>
                </a:solidFill>
                <a:latin typeface="Times New Roman"/>
                <a:cs typeface="Times New Roman"/>
              </a:rPr>
              <a:t>вопросы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и ребёнка, развить их и </a:t>
            </a:r>
            <a:r>
              <a:rPr sz="2500" spc="-10" dirty="0">
                <a:solidFill>
                  <a:srgbClr val="FFFFFF"/>
                </a:solidFill>
                <a:latin typeface="Times New Roman"/>
                <a:cs typeface="Times New Roman"/>
              </a:rPr>
              <a:t>стать </a:t>
            </a:r>
            <a:r>
              <a:rPr sz="2500" spc="-30" dirty="0">
                <a:solidFill>
                  <a:srgbClr val="FFFFFF"/>
                </a:solidFill>
                <a:latin typeface="Times New Roman"/>
                <a:cs typeface="Times New Roman"/>
              </a:rPr>
              <a:t>проводником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в 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мир </a:t>
            </a:r>
            <a:r>
              <a:rPr sz="2500" spc="-6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Times New Roman"/>
                <a:cs typeface="Times New Roman"/>
              </a:rPr>
              <a:t>познания</a:t>
            </a:r>
            <a:r>
              <a:rPr sz="25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500" spc="-10" dirty="0">
                <a:solidFill>
                  <a:srgbClr val="FFFFFF"/>
                </a:solidFill>
                <a:latin typeface="Times New Roman"/>
                <a:cs typeface="Times New Roman"/>
              </a:rPr>
              <a:t> исследования.</a:t>
            </a:r>
            <a:endParaRPr sz="2500" dirty="0">
              <a:latin typeface="Times New Roman"/>
              <a:cs typeface="Times New Roman"/>
            </a:endParaRPr>
          </a:p>
          <a:p>
            <a:pPr marL="355600" marR="5715" indent="-342900" algn="just">
              <a:lnSpc>
                <a:spcPct val="80000"/>
              </a:lnSpc>
              <a:spcBef>
                <a:spcPts val="625"/>
              </a:spcBef>
              <a:buFont typeface="Arial MT"/>
              <a:buChar char="•"/>
              <a:tabLst>
                <a:tab pos="355600" algn="l"/>
              </a:tabLst>
            </a:pP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Осенью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воспитателя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10" dirty="0">
                <a:solidFill>
                  <a:srgbClr val="FFFFFF"/>
                </a:solidFill>
                <a:latin typeface="Times New Roman"/>
                <a:cs typeface="Times New Roman"/>
              </a:rPr>
              <a:t>есть</a:t>
            </a:r>
            <a:r>
              <a:rPr sz="2500" spc="6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прекрасная</a:t>
            </a:r>
            <a:r>
              <a:rPr sz="2500" spc="6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Times New Roman"/>
                <a:cs typeface="Times New Roman"/>
              </a:rPr>
              <a:t>возможность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20" dirty="0">
                <a:solidFill>
                  <a:srgbClr val="FFFFFF"/>
                </a:solidFill>
                <a:latin typeface="Times New Roman"/>
                <a:cs typeface="Times New Roman"/>
              </a:rPr>
              <a:t>научить</a:t>
            </a:r>
            <a:r>
              <a:rPr sz="25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детей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20" dirty="0">
                <a:solidFill>
                  <a:srgbClr val="FFFFFF"/>
                </a:solidFill>
                <a:latin typeface="Times New Roman"/>
                <a:cs typeface="Times New Roman"/>
              </a:rPr>
              <a:t>создавать</a:t>
            </a:r>
            <a:r>
              <a:rPr sz="25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Times New Roman"/>
                <a:cs typeface="Times New Roman"/>
              </a:rPr>
              <a:t>гербарий,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 а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также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25" dirty="0">
                <a:solidFill>
                  <a:srgbClr val="FFFFFF"/>
                </a:solidFill>
                <a:latin typeface="Times New Roman"/>
                <a:cs typeface="Times New Roman"/>
              </a:rPr>
              <a:t>пронаблюдать, </a:t>
            </a:r>
            <a:r>
              <a:rPr sz="2500" spc="-6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совместно</a:t>
            </a:r>
            <a:r>
              <a:rPr sz="25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 детьми</a:t>
            </a:r>
            <a:r>
              <a:rPr sz="25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–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15" dirty="0">
                <a:solidFill>
                  <a:srgbClr val="FFFFFF"/>
                </a:solidFill>
                <a:latin typeface="Times New Roman"/>
                <a:cs typeface="Times New Roman"/>
              </a:rPr>
              <a:t>что</a:t>
            </a:r>
            <a:r>
              <a:rPr sz="2500" spc="6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становиться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листьями, 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 оставшимися на земле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и листьями, </a:t>
            </a:r>
            <a:r>
              <a:rPr sz="2500" spc="-15" dirty="0">
                <a:solidFill>
                  <a:srgbClr val="FFFFFF"/>
                </a:solidFill>
                <a:latin typeface="Times New Roman"/>
                <a:cs typeface="Times New Roman"/>
              </a:rPr>
              <a:t>положенными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в </a:t>
            </a:r>
            <a:r>
              <a:rPr sz="2500" spc="-25" dirty="0">
                <a:solidFill>
                  <a:srgbClr val="FFFFFF"/>
                </a:solidFill>
                <a:latin typeface="Times New Roman"/>
                <a:cs typeface="Times New Roman"/>
              </a:rPr>
              <a:t>бумагу </a:t>
            </a:r>
            <a:r>
              <a:rPr sz="25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35" dirty="0">
                <a:solidFill>
                  <a:srgbClr val="FFFFFF"/>
                </a:solidFill>
                <a:latin typeface="Times New Roman"/>
                <a:cs typeface="Times New Roman"/>
              </a:rPr>
              <a:t>под </a:t>
            </a:r>
            <a:r>
              <a:rPr sz="2500" spc="5" dirty="0">
                <a:solidFill>
                  <a:srgbClr val="FFFFFF"/>
                </a:solidFill>
                <a:latin typeface="Times New Roman"/>
                <a:cs typeface="Times New Roman"/>
              </a:rPr>
              <a:t>пресс.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В чём </a:t>
            </a:r>
            <a:r>
              <a:rPr sz="2500" spc="-20" dirty="0">
                <a:solidFill>
                  <a:srgbClr val="FFFFFF"/>
                </a:solidFill>
                <a:latin typeface="Times New Roman"/>
                <a:cs typeface="Times New Roman"/>
              </a:rPr>
              <a:t>отличие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и </a:t>
            </a:r>
            <a:r>
              <a:rPr sz="2500" spc="-10" dirty="0">
                <a:solidFill>
                  <a:srgbClr val="FFFFFF"/>
                </a:solidFill>
                <a:latin typeface="Times New Roman"/>
                <a:cs typeface="Times New Roman"/>
              </a:rPr>
              <a:t>какие 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процессы </a:t>
            </a:r>
            <a:r>
              <a:rPr sz="2500" spc="-25" dirty="0">
                <a:solidFill>
                  <a:srgbClr val="FFFFFF"/>
                </a:solidFill>
                <a:latin typeface="Times New Roman"/>
                <a:cs typeface="Times New Roman"/>
              </a:rPr>
              <a:t>происходят 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с 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Times New Roman"/>
                <a:cs typeface="Times New Roman"/>
              </a:rPr>
              <a:t>листьями</a:t>
            </a:r>
            <a:r>
              <a:rPr sz="2500" spc="-5" dirty="0">
                <a:solidFill>
                  <a:srgbClr val="FFFFFF"/>
                </a:solidFill>
                <a:latin typeface="Times New Roman"/>
                <a:cs typeface="Times New Roman"/>
              </a:rPr>
              <a:t> в 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таких</a:t>
            </a:r>
            <a:r>
              <a:rPr sz="25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условиях.</a:t>
            </a:r>
            <a:endParaRPr sz="25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0240" y="271348"/>
            <a:ext cx="7887334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30" dirty="0"/>
              <a:t>Комплексно</a:t>
            </a:r>
            <a:r>
              <a:rPr sz="3200" spc="-40" dirty="0"/>
              <a:t> </a:t>
            </a:r>
            <a:r>
              <a:rPr sz="3200" dirty="0"/>
              <a:t>–</a:t>
            </a:r>
            <a:r>
              <a:rPr sz="3200" spc="-10" dirty="0"/>
              <a:t> тематическое</a:t>
            </a:r>
            <a:r>
              <a:rPr sz="3200" spc="-30" dirty="0"/>
              <a:t> </a:t>
            </a:r>
            <a:r>
              <a:rPr sz="3200" spc="-10" dirty="0"/>
              <a:t>планирование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312417" y="1588261"/>
            <a:ext cx="685165" cy="663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4290" algn="r">
              <a:lnSpc>
                <a:spcPts val="944"/>
              </a:lnSpc>
            </a:pPr>
            <a:r>
              <a:rPr sz="1000" b="1" spc="-10" dirty="0">
                <a:solidFill>
                  <a:srgbClr val="FFFFFF"/>
                </a:solidFill>
                <a:latin typeface="Calibri"/>
                <a:cs typeface="Calibri"/>
              </a:rPr>
              <a:t>Об</a:t>
            </a: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ра</a:t>
            </a:r>
            <a:r>
              <a:rPr sz="1000" b="1" spc="-10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ова</a:t>
            </a:r>
            <a:r>
              <a:rPr sz="1000" b="1" spc="-15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endParaRPr sz="1000">
              <a:latin typeface="Calibri"/>
              <a:cs typeface="Calibri"/>
            </a:endParaRPr>
          </a:p>
          <a:p>
            <a:pPr marL="46990" marR="30480" indent="231140" algn="r">
              <a:lnSpc>
                <a:spcPts val="1460"/>
              </a:lnSpc>
              <a:spcBef>
                <a:spcPts val="15"/>
              </a:spcBef>
            </a:pP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000" b="1" spc="-10" dirty="0">
                <a:solidFill>
                  <a:srgbClr val="FFFFFF"/>
                </a:solidFill>
                <a:latin typeface="Calibri"/>
                <a:cs typeface="Calibri"/>
              </a:rPr>
              <a:t>бла</a:t>
            </a: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ст  </a:t>
            </a:r>
            <a:r>
              <a:rPr sz="1000" b="1" spc="-10" dirty="0">
                <a:solidFill>
                  <a:srgbClr val="FFFFFF"/>
                </a:solidFill>
                <a:latin typeface="Calibri"/>
                <a:cs typeface="Calibri"/>
              </a:rPr>
              <a:t>Познавате</a:t>
            </a:r>
            <a:endParaRPr sz="1000">
              <a:latin typeface="Calibri"/>
              <a:cs typeface="Calibri"/>
            </a:endParaRPr>
          </a:p>
          <a:p>
            <a:pPr algn="r">
              <a:lnSpc>
                <a:spcPct val="100000"/>
              </a:lnSpc>
              <a:spcBef>
                <a:spcPts val="90"/>
              </a:spcBef>
            </a:pP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развити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29313" y="1588261"/>
            <a:ext cx="5877560" cy="1189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944"/>
              </a:lnSpc>
              <a:tabLst>
                <a:tab pos="2165350" algn="l"/>
              </a:tabLst>
            </a:pP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льные	Осуществляемая</a:t>
            </a:r>
            <a:r>
              <a:rPr sz="10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детьми</a:t>
            </a:r>
            <a:r>
              <a:rPr sz="1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деятельность</a:t>
            </a:r>
            <a:endParaRPr sz="1000">
              <a:latin typeface="Calibri"/>
              <a:cs typeface="Calibri"/>
            </a:endParaRPr>
          </a:p>
          <a:p>
            <a:pPr marL="28575">
              <a:lnSpc>
                <a:spcPct val="100000"/>
              </a:lnSpc>
              <a:spcBef>
                <a:spcPts val="180"/>
              </a:spcBef>
            </a:pP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65"/>
              </a:spcBef>
            </a:pP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льное</a:t>
            </a:r>
            <a:endParaRPr sz="1000">
              <a:latin typeface="Calibri"/>
              <a:cs typeface="Calibri"/>
            </a:endParaRPr>
          </a:p>
          <a:p>
            <a:pPr marL="67310">
              <a:lnSpc>
                <a:spcPct val="100000"/>
              </a:lnSpc>
              <a:spcBef>
                <a:spcPts val="180"/>
              </a:spcBef>
              <a:tabLst>
                <a:tab pos="2226310" algn="l"/>
              </a:tabLst>
            </a:pP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е	</a:t>
            </a:r>
            <a:r>
              <a:rPr sz="1000" spc="-5" dirty="0">
                <a:latin typeface="Calibri"/>
                <a:cs typeface="Calibri"/>
              </a:rPr>
              <a:t>Беседы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из картотеки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утренних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бесед:</a:t>
            </a:r>
            <a:endParaRPr sz="1000">
              <a:latin typeface="Calibri"/>
              <a:cs typeface="Calibri"/>
            </a:endParaRPr>
          </a:p>
          <a:p>
            <a:pPr marL="598805" algn="ctr">
              <a:lnSpc>
                <a:spcPct val="100000"/>
              </a:lnSpc>
              <a:spcBef>
                <a:spcPts val="180"/>
              </a:spcBef>
            </a:pPr>
            <a:r>
              <a:rPr sz="1000" spc="-5" dirty="0">
                <a:latin typeface="Calibri"/>
                <a:cs typeface="Calibri"/>
              </a:rPr>
              <a:t>№16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«Осень»,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№18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«Садовые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цветы»,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№20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«Красивые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места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нашего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села»</a:t>
            </a:r>
            <a:endParaRPr sz="1000">
              <a:latin typeface="Calibri"/>
              <a:cs typeface="Calibri"/>
            </a:endParaRPr>
          </a:p>
          <a:p>
            <a:pPr marL="600075" algn="ctr">
              <a:lnSpc>
                <a:spcPct val="114999"/>
              </a:lnSpc>
            </a:pPr>
            <a:r>
              <a:rPr sz="1000" spc="-5" dirty="0">
                <a:latin typeface="Calibri"/>
                <a:cs typeface="Calibri"/>
              </a:rPr>
              <a:t>Исследовательская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деятельность</a:t>
            </a:r>
            <a:r>
              <a:rPr sz="1000" spc="5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«Листья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в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разных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условиях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–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на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земле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и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в бумаге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под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прессом» </a:t>
            </a:r>
            <a:r>
              <a:rPr sz="1000" spc="-21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Создание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альбома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«Наш гербарий»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12747" y="3176904"/>
            <a:ext cx="49847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44"/>
              </a:lnSpc>
            </a:pPr>
            <a:r>
              <a:rPr sz="1000" b="1" spc="-10" dirty="0">
                <a:solidFill>
                  <a:srgbClr val="FFFFFF"/>
                </a:solidFill>
                <a:latin typeface="Calibri"/>
                <a:cs typeface="Calibri"/>
              </a:rPr>
              <a:t>Ра</a:t>
            </a:r>
            <a:r>
              <a:rPr sz="1000" b="1" spc="-15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000" b="1" spc="-10" dirty="0">
                <a:solidFill>
                  <a:srgbClr val="FFFFFF"/>
                </a:solidFill>
                <a:latin typeface="Calibri"/>
                <a:cs typeface="Calibri"/>
              </a:rPr>
              <a:t>ит</a:t>
            </a: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ие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43061" y="3176904"/>
            <a:ext cx="5799455" cy="477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44"/>
              </a:lnSpc>
              <a:tabLst>
                <a:tab pos="2224405" algn="l"/>
              </a:tabLst>
            </a:pP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речи	</a:t>
            </a:r>
            <a:r>
              <a:rPr sz="1000" spc="-5" dirty="0">
                <a:latin typeface="Calibri"/>
                <a:cs typeface="Calibri"/>
              </a:rPr>
              <a:t>Чтение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художественной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литературы:</a:t>
            </a:r>
            <a:endParaRPr sz="1000">
              <a:latin typeface="Calibri"/>
              <a:cs typeface="Calibri"/>
            </a:endParaRPr>
          </a:p>
          <a:p>
            <a:pPr marL="1046480" indent="-398145">
              <a:lnSpc>
                <a:spcPct val="114999"/>
              </a:lnSpc>
            </a:pPr>
            <a:r>
              <a:rPr sz="1000" spc="-5" dirty="0">
                <a:latin typeface="Calibri"/>
                <a:cs typeface="Calibri"/>
              </a:rPr>
              <a:t>Н.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М. Грибачев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"Рыжие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листья",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Николай Сладков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"Осень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на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пороге",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К. В.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Лукашевич </a:t>
            </a:r>
            <a:r>
              <a:rPr sz="1000" spc="-10" dirty="0">
                <a:latin typeface="Calibri"/>
                <a:cs typeface="Calibri"/>
              </a:rPr>
              <a:t>"Осень", </a:t>
            </a:r>
            <a:r>
              <a:rPr sz="1000" spc="-2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Е.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Трутнева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«Листопад»,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А.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Толстой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«Осень»,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И. Бунин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«Шумели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литья,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облетая»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01496" y="4053230"/>
            <a:ext cx="695960" cy="883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2384" algn="r">
              <a:lnSpc>
                <a:spcPts val="950"/>
              </a:lnSpc>
            </a:pP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Социаль</a:t>
            </a:r>
            <a:endParaRPr sz="1000">
              <a:latin typeface="Calibri"/>
              <a:cs typeface="Calibri"/>
            </a:endParaRPr>
          </a:p>
          <a:p>
            <a:pPr marR="53975" algn="r">
              <a:lnSpc>
                <a:spcPct val="100000"/>
              </a:lnSpc>
              <a:spcBef>
                <a:spcPts val="180"/>
              </a:spcBef>
            </a:pP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ко</a:t>
            </a:r>
            <a:r>
              <a:rPr sz="1000" b="1" spc="-10" dirty="0">
                <a:solidFill>
                  <a:srgbClr val="FFFFFF"/>
                </a:solidFill>
                <a:latin typeface="Calibri"/>
                <a:cs typeface="Calibri"/>
              </a:rPr>
              <a:t>ммун</a:t>
            </a:r>
            <a:r>
              <a:rPr sz="1000" b="1" spc="-15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ка</a:t>
            </a:r>
            <a:endParaRPr sz="1000">
              <a:latin typeface="Calibri"/>
              <a:cs typeface="Calibri"/>
            </a:endParaRPr>
          </a:p>
          <a:p>
            <a:pPr algn="r">
              <a:lnSpc>
                <a:spcPct val="100000"/>
              </a:lnSpc>
              <a:spcBef>
                <a:spcPts val="180"/>
              </a:spcBef>
            </a:pP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развити</a:t>
            </a:r>
            <a:endParaRPr sz="1000">
              <a:latin typeface="Calibri"/>
              <a:cs typeface="Calibri"/>
            </a:endParaRPr>
          </a:p>
          <a:p>
            <a:pPr marL="150495" marR="17780" indent="-93345" algn="r">
              <a:lnSpc>
                <a:spcPct val="114999"/>
              </a:lnSpc>
              <a:spcBef>
                <a:spcPts val="434"/>
              </a:spcBef>
            </a:pP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Художеств </a:t>
            </a:r>
            <a:r>
              <a:rPr sz="1000" b="1" spc="-2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Calibri"/>
                <a:cs typeface="Calibri"/>
              </a:rPr>
              <a:t>э</a:t>
            </a: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000" b="1" spc="-10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1000" b="1" spc="-10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ичес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35328" y="4053230"/>
            <a:ext cx="4897120" cy="883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955">
              <a:lnSpc>
                <a:spcPts val="950"/>
              </a:lnSpc>
              <a:tabLst>
                <a:tab pos="1712595" algn="l"/>
              </a:tabLst>
            </a:pP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но-	</a:t>
            </a:r>
            <a:r>
              <a:rPr sz="1000" spc="-5" dirty="0">
                <a:latin typeface="Calibri"/>
                <a:cs typeface="Calibri"/>
              </a:rPr>
              <a:t>Экологическая</a:t>
            </a:r>
            <a:r>
              <a:rPr sz="1000" dirty="0">
                <a:latin typeface="Calibri"/>
                <a:cs typeface="Calibri"/>
              </a:rPr>
              <a:t> игра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«Что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было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бы,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если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б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леса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исчезли»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80"/>
              </a:spcBef>
              <a:tabLst>
                <a:tab pos="1642745" algn="l"/>
              </a:tabLst>
            </a:pP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тивное	</a:t>
            </a:r>
            <a:r>
              <a:rPr sz="1000" spc="-5" dirty="0">
                <a:latin typeface="Calibri"/>
                <a:cs typeface="Calibri"/>
              </a:rPr>
              <a:t>Экологическая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игра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«Узнай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и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назови»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(лист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какого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дерева)</a:t>
            </a:r>
            <a:endParaRPr sz="1000">
              <a:latin typeface="Calibri"/>
              <a:cs typeface="Calibri"/>
            </a:endParaRPr>
          </a:p>
          <a:p>
            <a:pPr marL="61594">
              <a:lnSpc>
                <a:spcPct val="100000"/>
              </a:lnSpc>
              <a:spcBef>
                <a:spcPts val="180"/>
              </a:spcBef>
              <a:tabLst>
                <a:tab pos="2101215" algn="l"/>
              </a:tabLst>
            </a:pP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е	</a:t>
            </a:r>
            <a:r>
              <a:rPr sz="1000" spc="-5" dirty="0">
                <a:latin typeface="Calibri"/>
                <a:cs typeface="Calibri"/>
              </a:rPr>
              <a:t>Экологическая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игра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«Природа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и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человек»</a:t>
            </a:r>
            <a:endParaRPr sz="1000">
              <a:latin typeface="Calibri"/>
              <a:cs typeface="Calibri"/>
            </a:endParaRPr>
          </a:p>
          <a:p>
            <a:pPr marL="16510">
              <a:lnSpc>
                <a:spcPct val="100000"/>
              </a:lnSpc>
              <a:spcBef>
                <a:spcPts val="615"/>
              </a:spcBef>
            </a:pP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енно-</a:t>
            </a:r>
            <a:endParaRPr sz="1000">
              <a:latin typeface="Calibri"/>
              <a:cs typeface="Calibri"/>
            </a:endParaRPr>
          </a:p>
          <a:p>
            <a:pPr marL="36195">
              <a:lnSpc>
                <a:spcPct val="100000"/>
              </a:lnSpc>
              <a:spcBef>
                <a:spcPts val="180"/>
              </a:spcBef>
              <a:tabLst>
                <a:tab pos="1570990" algn="l"/>
              </a:tabLst>
            </a:pP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кое	</a:t>
            </a:r>
            <a:r>
              <a:rPr sz="1000" spc="-5" dirty="0">
                <a:latin typeface="Calibri"/>
                <a:cs typeface="Calibri"/>
              </a:rPr>
              <a:t>НОД</a:t>
            </a:r>
            <a:r>
              <a:rPr sz="1000" spc="2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по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рисованию (нетрадиционная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техника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–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«отпечаток»)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80058" y="4985258"/>
            <a:ext cx="527685" cy="828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ts val="944"/>
              </a:lnSpc>
            </a:pP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ра</a:t>
            </a:r>
            <a:r>
              <a:rPr sz="1000" b="1" spc="-10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000" b="1" spc="-10" dirty="0">
                <a:solidFill>
                  <a:srgbClr val="FFFFFF"/>
                </a:solidFill>
                <a:latin typeface="Calibri"/>
                <a:cs typeface="Calibri"/>
              </a:rPr>
              <a:t>ит</a:t>
            </a: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55"/>
              </a:spcBef>
            </a:pP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Ф</a:t>
            </a:r>
            <a:r>
              <a:rPr sz="1000" b="1" spc="-10" dirty="0">
                <a:solidFill>
                  <a:srgbClr val="FFFFFF"/>
                </a:solidFill>
                <a:latin typeface="Calibri"/>
                <a:cs typeface="Calibri"/>
              </a:rPr>
              <a:t>из</a:t>
            </a: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ическ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60830" y="5861837"/>
            <a:ext cx="43624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44"/>
              </a:lnSpc>
            </a:pP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ра</a:t>
            </a:r>
            <a:r>
              <a:rPr sz="1000" b="1" spc="-10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000" b="1" spc="-10" dirty="0">
                <a:solidFill>
                  <a:srgbClr val="FFFFFF"/>
                </a:solidFill>
                <a:latin typeface="Calibri"/>
                <a:cs typeface="Calibri"/>
              </a:rPr>
              <a:t>ит</a:t>
            </a: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96989" y="4985258"/>
            <a:ext cx="4241800" cy="828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44"/>
              </a:lnSpc>
              <a:tabLst>
                <a:tab pos="2515235" algn="l"/>
              </a:tabLst>
            </a:pP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е	</a:t>
            </a:r>
            <a:r>
              <a:rPr sz="1000" spc="-10" dirty="0">
                <a:latin typeface="Calibri"/>
                <a:cs typeface="Calibri"/>
              </a:rPr>
              <a:t>«Осень</a:t>
            </a:r>
            <a:r>
              <a:rPr sz="1000" spc="-5" dirty="0">
                <a:latin typeface="Calibri"/>
                <a:cs typeface="Calibri"/>
              </a:rPr>
              <a:t> литья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золотила»</a:t>
            </a:r>
            <a:endParaRPr sz="1000">
              <a:latin typeface="Calibri"/>
              <a:cs typeface="Calibri"/>
            </a:endParaRPr>
          </a:p>
          <a:p>
            <a:pPr marL="2594610">
              <a:lnSpc>
                <a:spcPct val="100000"/>
              </a:lnSpc>
              <a:spcBef>
                <a:spcPts val="180"/>
              </a:spcBef>
            </a:pPr>
            <a:r>
              <a:rPr sz="1000" spc="-5" dirty="0">
                <a:latin typeface="Calibri"/>
                <a:cs typeface="Calibri"/>
              </a:rPr>
              <a:t>Коллективная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работа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Calibri"/>
              <a:cs typeface="Calibri"/>
            </a:endParaRPr>
          </a:p>
          <a:p>
            <a:pPr marL="10160">
              <a:lnSpc>
                <a:spcPct val="100000"/>
              </a:lnSpc>
              <a:tabLst>
                <a:tab pos="2329180" algn="l"/>
              </a:tabLst>
            </a:pP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ое	</a:t>
            </a:r>
            <a:r>
              <a:rPr sz="1000" spc="-5" dirty="0">
                <a:latin typeface="Calibri"/>
                <a:cs typeface="Calibri"/>
              </a:rPr>
              <a:t>Подвижная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игра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«Береги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природу»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96989" y="5861837"/>
            <a:ext cx="432879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44"/>
              </a:lnSpc>
              <a:tabLst>
                <a:tab pos="2242185" algn="l"/>
              </a:tabLst>
            </a:pP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е	</a:t>
            </a:r>
            <a:r>
              <a:rPr sz="1000" spc="-5" dirty="0">
                <a:latin typeface="Calibri"/>
                <a:cs typeface="Calibri"/>
              </a:rPr>
              <a:t>Подвижная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игра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«Найди своё дерево»</a:t>
            </a:r>
            <a:endParaRPr sz="1000">
              <a:latin typeface="Calibri"/>
              <a:cs typeface="Calibri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0425888"/>
              </p:ext>
            </p:extLst>
          </p:nvPr>
        </p:nvGraphicFramePr>
        <p:xfrm>
          <a:off x="232867" y="830325"/>
          <a:ext cx="8712200" cy="59171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78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98436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9072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Образовательные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области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Осуществляемая</a:t>
                      </a:r>
                      <a:r>
                        <a:rPr sz="1400" b="1" spc="-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детьми</a:t>
                      </a:r>
                      <a:r>
                        <a:rPr sz="1400" b="1" spc="-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деятельность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25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Познавательное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развитие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3873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Беседы: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«Осень»,</a:t>
                      </a:r>
                      <a:r>
                        <a:rPr sz="14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«Сезонные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изменения»,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«Осенние приметы»,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«Осень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золотая»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Исследовательская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деятельность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«Листья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разных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условиях</a:t>
                      </a:r>
                      <a:r>
                        <a:rPr sz="14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– на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земле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бумаге</a:t>
                      </a:r>
                      <a:r>
                        <a:rPr sz="14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под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148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93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прессом»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3175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Создание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альбома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«Наш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гербарий»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705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8575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400" b="1" spc="-5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речи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Чтение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художественной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литературы: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65735" marR="160655" algn="ctr">
                        <a:lnSpc>
                          <a:spcPts val="1930"/>
                        </a:lnSpc>
                        <a:spcBef>
                          <a:spcPts val="11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Н.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М. 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Грибачев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"Рыжие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листья",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Николай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Сладков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"Осень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пороге",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К.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В.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Лукашевич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"Осень",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Е.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Трутнева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«Листопад»,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А.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Толстой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«Осень»,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И.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Бунин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«Шумели</a:t>
                      </a:r>
                      <a:r>
                        <a:rPr sz="14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литья,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облетая»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7722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Социально-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30175" marR="123825" algn="ctr">
                        <a:lnSpc>
                          <a:spcPts val="1939"/>
                        </a:lnSpc>
                      </a:pPr>
                      <a:r>
                        <a:rPr sz="1400" b="1" spc="-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1400" b="1" spc="-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ка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ив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ое  развитие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267460" marR="1259840" algn="ctr">
                        <a:lnSpc>
                          <a:spcPts val="1939"/>
                        </a:lnSpc>
                        <a:spcBef>
                          <a:spcPts val="95"/>
                        </a:spcBef>
                      </a:pPr>
                      <a:r>
                        <a:rPr sz="1400" spc="-10" dirty="0" err="1" smtClean="0">
                          <a:latin typeface="Times New Roman"/>
                          <a:cs typeface="Times New Roman"/>
                        </a:rPr>
                        <a:t>Экологическая</a:t>
                      </a:r>
                      <a:r>
                        <a:rPr sz="14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игра 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«Узнай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назови»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(лист 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какого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дерева)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Экологическая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игра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«Природа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человек»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51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86606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400" b="1" spc="-1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Художественно-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эстетическое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развитие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4191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НОД</a:t>
                      </a:r>
                      <a:r>
                        <a:rPr sz="14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рисованию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(нетрадиционная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техника</a:t>
                      </a:r>
                      <a:r>
                        <a:rPr sz="14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«отпечаток»)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«Осеннее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дерево»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Коллективная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работа,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аппликация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гербария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 err="1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20" dirty="0" err="1" smtClean="0">
                          <a:latin typeface="Times New Roman"/>
                          <a:cs typeface="Times New Roman"/>
                        </a:rPr>
                        <a:t>замыслу</a:t>
                      </a:r>
                      <a:r>
                        <a:rPr lang="ru-RU" sz="1400" spc="-20" dirty="0" smtClean="0">
                          <a:latin typeface="Times New Roman"/>
                          <a:cs typeface="Times New Roman"/>
                        </a:rPr>
                        <a:t>.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933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Физическое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развитие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7305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Подвижная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игра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«Береги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природу»,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подвижная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игра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«Найди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своё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дерево»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,</a:t>
                      </a:r>
                    </a:p>
                    <a:p>
                      <a:pPr marL="22860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малоподвижная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игра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«Поймай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листочек»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92473" y="368045"/>
            <a:ext cx="15601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spc="-10" dirty="0">
                <a:latin typeface="Times New Roman"/>
                <a:cs typeface="Times New Roman"/>
              </a:rPr>
              <a:t>Этапы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45173" y="1136650"/>
          <a:ext cx="8713470" cy="55248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604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9496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5808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pPr marL="45656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этап проекта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455295" algn="ctr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«Подготовительный»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01345">
                        <a:lnSpc>
                          <a:spcPts val="21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этап проекта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572770">
                        <a:lnSpc>
                          <a:spcPct val="100000"/>
                        </a:lnSpc>
                        <a:spcBef>
                          <a:spcPts val="168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«Практический»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этап проекта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«Итоговый»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01844">
                <a:tc>
                  <a:txBody>
                    <a:bodyPr/>
                    <a:lstStyle/>
                    <a:p>
                      <a:pPr marL="57785" marR="50165" indent="449580" algn="just">
                        <a:lnSpc>
                          <a:spcPts val="2400"/>
                        </a:lnSpc>
                        <a:spcBef>
                          <a:spcPts val="15"/>
                        </a:spcBef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Изучение</a:t>
                      </a:r>
                      <a:r>
                        <a:rPr sz="2000" spc="4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литературы</a:t>
                      </a:r>
                      <a:r>
                        <a:rPr sz="2000" spc="4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2000" spc="-4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выявление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 уровня</a:t>
                      </a:r>
                      <a:r>
                        <a:rPr sz="2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знаний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 детей</a:t>
                      </a:r>
                      <a:r>
                        <a:rPr sz="2000" spc="1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2000" spc="1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формирования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57785" algn="just">
                        <a:lnSpc>
                          <a:spcPts val="2320"/>
                        </a:lnSpc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проблемы</a:t>
                      </a:r>
                      <a:r>
                        <a:rPr sz="20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проекта.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57785" marR="49530" indent="449580" algn="just">
                        <a:lnSpc>
                          <a:spcPct val="100000"/>
                        </a:lnSpc>
                        <a:tabLst>
                          <a:tab pos="1010285" algn="l"/>
                          <a:tab pos="2403475" algn="l"/>
                        </a:tabLst>
                      </a:pP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Проведение</a:t>
                      </a:r>
                      <a:r>
                        <a:rPr sz="2000" spc="4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утренних </a:t>
                      </a:r>
                      <a:r>
                        <a:rPr sz="2000" spc="-48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бесед</a:t>
                      </a:r>
                      <a:r>
                        <a:rPr sz="2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20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детьми.</a:t>
                      </a:r>
                      <a:r>
                        <a:rPr sz="2000" spc="4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Расширение </a:t>
                      </a:r>
                      <a:r>
                        <a:rPr sz="2000" spc="-48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2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обогащение</a:t>
                      </a:r>
                      <a:r>
                        <a:rPr sz="2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знаний</a:t>
                      </a:r>
                      <a:r>
                        <a:rPr sz="20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детей </a:t>
                      </a:r>
                      <a:r>
                        <a:rPr sz="2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об	</a:t>
                      </a:r>
                      <a:r>
                        <a:rPr sz="2000" spc="5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2000" spc="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2000" spc="-2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,	</a:t>
                      </a:r>
                      <a:r>
                        <a:rPr sz="2000" spc="5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2000" spc="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изменениях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sz="2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20" dirty="0">
                          <a:latin typeface="Times New Roman"/>
                          <a:cs typeface="Times New Roman"/>
                        </a:rPr>
                        <a:t>погоде</a:t>
                      </a: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2000" spc="-48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природе.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507365" algn="just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Ознакомление</a:t>
                      </a:r>
                      <a:r>
                        <a:rPr sz="2000" spc="52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детей   </a:t>
                      </a:r>
                      <a:r>
                        <a:rPr sz="20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с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57785" algn="just">
                        <a:lnSpc>
                          <a:spcPct val="100000"/>
                        </a:lnSpc>
                      </a:pP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понятием</a:t>
                      </a:r>
                      <a:r>
                        <a:rPr sz="2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«гербарий»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58419" marR="999490" indent="168910">
                        <a:lnSpc>
                          <a:spcPts val="2160"/>
                        </a:lnSpc>
                        <a:spcBef>
                          <a:spcPts val="15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Организация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познавательно-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ис</a:t>
                      </a:r>
                      <a:r>
                        <a:rPr sz="1800" spc="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800" spc="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льс</a:t>
                      </a:r>
                      <a:r>
                        <a:rPr sz="1800" spc="-9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ой  деятельности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58419" marR="86995">
                        <a:lnSpc>
                          <a:spcPts val="2160"/>
                        </a:lnSpc>
                        <a:spcBef>
                          <a:spcPts val="5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Организация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экологических </a:t>
                      </a:r>
                      <a:r>
                        <a:rPr sz="1800" spc="-43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игр,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проведение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целевых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прогулок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800" spc="10" dirty="0">
                          <a:latin typeface="Times New Roman"/>
                          <a:cs typeface="Times New Roman"/>
                        </a:rPr>
                        <a:t>лес.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58419">
                        <a:lnSpc>
                          <a:spcPts val="2090"/>
                        </a:lnSpc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Засушивание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листьев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58419" marR="48895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группе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с воспитателем </a:t>
                      </a:r>
                      <a:r>
                        <a:rPr sz="1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Чтение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художественной </a:t>
                      </a:r>
                      <a:r>
                        <a:rPr sz="1800" spc="-43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литературы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58419" marR="842644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Проведение 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НОД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800" spc="-43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изобразительной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5841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деятельности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во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58419">
                        <a:lnSpc>
                          <a:spcPct val="100000"/>
                        </a:lnSpc>
                      </a:pP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внеурочной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деятельности.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617855" marR="610235" algn="ctr">
                        <a:lnSpc>
                          <a:spcPct val="100000"/>
                        </a:lnSpc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Со</a:t>
                      </a:r>
                      <a:r>
                        <a:rPr sz="2400" spc="-55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дание 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альбома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56210" marR="144780" algn="ctr">
                        <a:lnSpc>
                          <a:spcPct val="100000"/>
                        </a:lnSpc>
                      </a:pPr>
                      <a:r>
                        <a:rPr sz="2400" spc="-5" dirty="0">
                          <a:latin typeface="Times New Roman"/>
                          <a:cs typeface="Times New Roman"/>
                        </a:rPr>
                        <a:t>«Наш</a:t>
                      </a:r>
                      <a:r>
                        <a:rPr sz="24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5" dirty="0">
                          <a:latin typeface="Times New Roman"/>
                          <a:cs typeface="Times New Roman"/>
                        </a:rPr>
                        <a:t>гербарий» </a:t>
                      </a:r>
                      <a:r>
                        <a:rPr sz="2400" spc="-5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5" dirty="0">
                          <a:latin typeface="Times New Roman"/>
                          <a:cs typeface="Times New Roman"/>
                        </a:rPr>
                        <a:t>Подведение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итогов </a:t>
                      </a:r>
                      <a:r>
                        <a:rPr sz="2400" spc="-5" dirty="0">
                          <a:latin typeface="Times New Roman"/>
                          <a:cs typeface="Times New Roman"/>
                        </a:rPr>
                        <a:t>проекта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13180" y="179450"/>
            <a:ext cx="74447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25" dirty="0">
                <a:solidFill>
                  <a:srgbClr val="FFC000"/>
                </a:solidFill>
                <a:latin typeface="Calibri"/>
                <a:cs typeface="Calibri"/>
              </a:rPr>
              <a:t>Продукт</a:t>
            </a:r>
            <a:r>
              <a:rPr sz="40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FFC000"/>
                </a:solidFill>
                <a:latin typeface="Calibri"/>
                <a:cs typeface="Calibri"/>
              </a:rPr>
              <a:t>проектной</a:t>
            </a:r>
            <a:r>
              <a:rPr sz="4000" b="1" spc="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4000" b="1" spc="-15" dirty="0">
                <a:solidFill>
                  <a:srgbClr val="FFC000"/>
                </a:solidFill>
                <a:latin typeface="Calibri"/>
                <a:cs typeface="Calibri"/>
              </a:rPr>
              <a:t>деятельности</a:t>
            </a:r>
            <a:endParaRPr sz="4000" dirty="0">
              <a:solidFill>
                <a:srgbClr val="FFC000"/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91000" y="906037"/>
            <a:ext cx="4842209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u="sng" spc="-15" dirty="0">
                <a:solidFill>
                  <a:srgbClr val="002060"/>
                </a:solidFill>
                <a:latin typeface="Times New Roman"/>
                <a:cs typeface="Times New Roman"/>
              </a:rPr>
              <a:t>Альбом</a:t>
            </a:r>
            <a:r>
              <a:rPr sz="3200" b="1" u="sng" spc="-2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3200" b="1" u="sng" spc="-5" dirty="0">
                <a:solidFill>
                  <a:srgbClr val="002060"/>
                </a:solidFill>
                <a:latin typeface="Times New Roman"/>
                <a:cs typeface="Times New Roman"/>
              </a:rPr>
              <a:t>«Наш</a:t>
            </a:r>
            <a:r>
              <a:rPr sz="3200" b="1" u="sng" spc="-2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3200" b="1" u="sng" spc="-10" dirty="0">
                <a:solidFill>
                  <a:srgbClr val="002060"/>
                </a:solidFill>
                <a:latin typeface="Times New Roman"/>
                <a:cs typeface="Times New Roman"/>
              </a:rPr>
              <a:t>гербарий</a:t>
            </a:r>
            <a:r>
              <a:rPr sz="2800" b="1" u="sng" spc="-10" dirty="0">
                <a:solidFill>
                  <a:srgbClr val="002060"/>
                </a:solidFill>
                <a:latin typeface="Times New Roman"/>
                <a:cs typeface="Times New Roman"/>
              </a:rPr>
              <a:t>»</a:t>
            </a:r>
            <a:endParaRPr sz="2800" b="1" u="sng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50" y="1568987"/>
            <a:ext cx="3714750" cy="4953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5919">
            <a:off x="236595" y="1001066"/>
            <a:ext cx="3979416" cy="5305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936" y="3035085"/>
            <a:ext cx="2859437" cy="38125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8250" y="-15498"/>
            <a:ext cx="7315199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94585" algn="l"/>
              </a:tabLst>
            </a:pPr>
            <a:r>
              <a:rPr sz="3200" dirty="0" err="1">
                <a:solidFill>
                  <a:srgbClr val="FFFF00"/>
                </a:solidFill>
                <a:latin typeface="Times New Roman"/>
                <a:cs typeface="Times New Roman"/>
              </a:rPr>
              <a:t>Собираем</a:t>
            </a:r>
            <a:r>
              <a:rPr sz="3200" spc="-1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spc="-5" dirty="0" err="1" smtClean="0">
                <a:solidFill>
                  <a:srgbClr val="FFFF00"/>
                </a:solidFill>
                <a:latin typeface="Times New Roman"/>
                <a:cs typeface="Times New Roman"/>
              </a:rPr>
              <a:t>листья</a:t>
            </a:r>
            <a:r>
              <a:rPr lang="en-US" sz="3200" spc="-5" dirty="0" smtClean="0">
                <a:solidFill>
                  <a:srgbClr val="FFFF00"/>
                </a:solidFill>
                <a:latin typeface="Times New Roman"/>
                <a:cs typeface="Times New Roman"/>
              </a:rPr>
              <a:t>  </a:t>
            </a:r>
            <a:r>
              <a:rPr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и</a:t>
            </a:r>
            <a:r>
              <a:rPr sz="3200" spc="-35" dirty="0" smtClean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spc="-25" dirty="0">
                <a:solidFill>
                  <a:srgbClr val="FFFF00"/>
                </a:solidFill>
                <a:latin typeface="Times New Roman"/>
                <a:cs typeface="Times New Roman"/>
              </a:rPr>
              <a:t>готовим</a:t>
            </a:r>
            <a:r>
              <a:rPr sz="3200" spc="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FFFF00"/>
                </a:solidFill>
                <a:latin typeface="Times New Roman"/>
                <a:cs typeface="Times New Roman"/>
              </a:rPr>
              <a:t>гербарий</a:t>
            </a:r>
            <a:endParaRPr sz="3200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8790"/>
            <a:ext cx="5010602" cy="4648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762000"/>
            <a:ext cx="4800600" cy="5410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301" y="2964697"/>
            <a:ext cx="3187808" cy="42504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-29705"/>
            <a:ext cx="5410200" cy="46046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3292">
            <a:off x="2831984" y="2522232"/>
            <a:ext cx="3371850" cy="4495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7105">
            <a:off x="-154183" y="2588217"/>
            <a:ext cx="3200400" cy="4267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2663">
            <a:off x="5820581" y="2426871"/>
            <a:ext cx="3324386" cy="44325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9626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 spc="-10" dirty="0">
                <a:solidFill>
                  <a:srgbClr val="FFFF00"/>
                </a:solidFill>
                <a:latin typeface="Times New Roman"/>
                <a:cs typeface="Times New Roman"/>
              </a:rPr>
              <a:t>Проведение</a:t>
            </a:r>
            <a:r>
              <a:rPr sz="3200" b="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0" spc="-45" dirty="0">
                <a:solidFill>
                  <a:srgbClr val="FFFF00"/>
                </a:solidFill>
                <a:latin typeface="Times New Roman"/>
                <a:cs typeface="Times New Roman"/>
              </a:rPr>
              <a:t>НОД</a:t>
            </a:r>
            <a:r>
              <a:rPr sz="3200" b="0" spc="1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0" spc="-5" dirty="0">
                <a:solidFill>
                  <a:srgbClr val="FFFF00"/>
                </a:solidFill>
                <a:latin typeface="Times New Roman"/>
                <a:cs typeface="Times New Roman"/>
              </a:rPr>
              <a:t>по</a:t>
            </a:r>
            <a:r>
              <a:rPr sz="3200" b="0" spc="-1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0" spc="-5" dirty="0">
                <a:solidFill>
                  <a:srgbClr val="FFFF00"/>
                </a:solidFill>
                <a:latin typeface="Times New Roman"/>
                <a:cs typeface="Times New Roman"/>
              </a:rPr>
              <a:t>изобразительной</a:t>
            </a:r>
            <a:r>
              <a:rPr sz="3200" b="0" spc="3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0" spc="5" dirty="0">
                <a:solidFill>
                  <a:srgbClr val="FFFF00"/>
                </a:solidFill>
                <a:latin typeface="Times New Roman"/>
                <a:cs typeface="Times New Roman"/>
              </a:rPr>
              <a:t>деятельности</a:t>
            </a:r>
            <a:endParaRPr sz="3200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239" y="609600"/>
            <a:ext cx="4057650" cy="4419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550" y="419100"/>
            <a:ext cx="3600450" cy="48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306664"/>
            <a:ext cx="3429000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4180" y="0"/>
            <a:ext cx="7543800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3600" b="0" spc="-1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Наши</a:t>
            </a:r>
            <a:r>
              <a:rPr sz="3600" b="0" spc="-15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0" spc="-1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творческие</a:t>
            </a:r>
            <a:r>
              <a:rPr sz="3600" b="0" spc="-5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0" spc="-15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r>
              <a:rPr lang="ru-RU" sz="3600" b="0" spc="-15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127" y="563105"/>
            <a:ext cx="3026044" cy="3363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"/>
            <a:ext cx="4038600" cy="55161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977" y="3643393"/>
            <a:ext cx="2400300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651" y="3643393"/>
            <a:ext cx="3276600" cy="32146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77" cy="68579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295400"/>
            <a:ext cx="7848600" cy="5380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9106" y="332054"/>
            <a:ext cx="708660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92250" marR="5080" indent="-1480185">
              <a:lnSpc>
                <a:spcPct val="100000"/>
              </a:lnSpc>
              <a:spcBef>
                <a:spcPts val="105"/>
              </a:spcBef>
              <a:tabLst>
                <a:tab pos="711835" algn="l"/>
                <a:tab pos="4370070" algn="l"/>
              </a:tabLst>
            </a:pPr>
            <a:r>
              <a:rPr sz="3200" b="0" dirty="0">
                <a:latin typeface="Times New Roman"/>
                <a:cs typeface="Times New Roman"/>
              </a:rPr>
              <a:t>По	</a:t>
            </a:r>
            <a:r>
              <a:rPr sz="3200" b="0" spc="5" dirty="0">
                <a:latin typeface="Times New Roman"/>
                <a:cs typeface="Times New Roman"/>
              </a:rPr>
              <a:t>реализации</a:t>
            </a:r>
            <a:r>
              <a:rPr sz="3200" b="0" dirty="0">
                <a:latin typeface="Times New Roman"/>
                <a:cs typeface="Times New Roman"/>
              </a:rPr>
              <a:t> </a:t>
            </a:r>
            <a:r>
              <a:rPr sz="3200" b="0" spc="5" dirty="0">
                <a:latin typeface="Times New Roman"/>
                <a:cs typeface="Times New Roman"/>
              </a:rPr>
              <a:t>проекта	</a:t>
            </a:r>
            <a:r>
              <a:rPr sz="3200" b="0" dirty="0">
                <a:latin typeface="Times New Roman"/>
                <a:cs typeface="Times New Roman"/>
              </a:rPr>
              <a:t>были</a:t>
            </a:r>
            <a:r>
              <a:rPr sz="3200" b="0" spc="-60" dirty="0">
                <a:latin typeface="Times New Roman"/>
                <a:cs typeface="Times New Roman"/>
              </a:rPr>
              <a:t> </a:t>
            </a:r>
            <a:r>
              <a:rPr sz="3200" b="0" spc="-10" dirty="0">
                <a:latin typeface="Times New Roman"/>
                <a:cs typeface="Times New Roman"/>
              </a:rPr>
              <a:t>получены </a:t>
            </a:r>
            <a:r>
              <a:rPr sz="3200" b="0" spc="-785" dirty="0">
                <a:latin typeface="Times New Roman"/>
                <a:cs typeface="Times New Roman"/>
              </a:rPr>
              <a:t> </a:t>
            </a:r>
            <a:r>
              <a:rPr sz="3200" b="0" spc="-5" dirty="0">
                <a:latin typeface="Times New Roman"/>
                <a:cs typeface="Times New Roman"/>
              </a:rPr>
              <a:t>следующие</a:t>
            </a:r>
            <a:r>
              <a:rPr sz="3200" b="0" spc="-55" dirty="0">
                <a:latin typeface="Times New Roman"/>
                <a:cs typeface="Times New Roman"/>
              </a:rPr>
              <a:t> </a:t>
            </a:r>
            <a:r>
              <a:rPr sz="3200" b="0" spc="-30" dirty="0">
                <a:latin typeface="Times New Roman"/>
                <a:cs typeface="Times New Roman"/>
              </a:rPr>
              <a:t>результаты: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28394"/>
            <a:ext cx="7694930" cy="4507230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55600" marR="24130" indent="-342900">
              <a:lnSpc>
                <a:spcPts val="2880"/>
              </a:lnSpc>
              <a:spcBef>
                <a:spcPts val="7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000" spc="10" dirty="0">
                <a:solidFill>
                  <a:srgbClr val="FFFFFF"/>
                </a:solidFill>
                <a:latin typeface="Times New Roman"/>
                <a:cs typeface="Times New Roman"/>
              </a:rPr>
              <a:t>Дети </a:t>
            </a:r>
            <a:r>
              <a:rPr sz="3000" spc="-20" dirty="0">
                <a:solidFill>
                  <a:srgbClr val="FFFFFF"/>
                </a:solidFill>
                <a:latin typeface="Times New Roman"/>
                <a:cs typeface="Times New Roman"/>
              </a:rPr>
              <a:t>познакомились </a:t>
            </a:r>
            <a:r>
              <a:rPr sz="3000" dirty="0">
                <a:solidFill>
                  <a:srgbClr val="FFFFFF"/>
                </a:solidFill>
                <a:latin typeface="Times New Roman"/>
                <a:cs typeface="Times New Roman"/>
              </a:rPr>
              <a:t>с </a:t>
            </a:r>
            <a:r>
              <a:rPr sz="3000" spc="-5" dirty="0">
                <a:solidFill>
                  <a:srgbClr val="FFFFFF"/>
                </a:solidFill>
                <a:latin typeface="Times New Roman"/>
                <a:cs typeface="Times New Roman"/>
              </a:rPr>
              <a:t>понятием «гербарий», </a:t>
            </a:r>
            <a:r>
              <a:rPr sz="3000" spc="-7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-20" dirty="0">
                <a:solidFill>
                  <a:srgbClr val="FFFFFF"/>
                </a:solidFill>
                <a:latin typeface="Times New Roman"/>
                <a:cs typeface="Times New Roman"/>
              </a:rPr>
              <a:t>научились</a:t>
            </a:r>
            <a:r>
              <a:rPr sz="30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-25" dirty="0">
                <a:solidFill>
                  <a:srgbClr val="FFFFFF"/>
                </a:solidFill>
                <a:latin typeface="Times New Roman"/>
                <a:cs typeface="Times New Roman"/>
              </a:rPr>
              <a:t>его</a:t>
            </a:r>
            <a:r>
              <a:rPr sz="3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-20" dirty="0">
                <a:solidFill>
                  <a:srgbClr val="FFFFFF"/>
                </a:solidFill>
                <a:latin typeface="Times New Roman"/>
                <a:cs typeface="Times New Roman"/>
              </a:rPr>
              <a:t>создавать;</a:t>
            </a:r>
            <a:endParaRPr sz="3000">
              <a:latin typeface="Times New Roman"/>
              <a:cs typeface="Times New Roman"/>
            </a:endParaRPr>
          </a:p>
          <a:p>
            <a:pPr marL="355600" marR="309245" indent="-342900">
              <a:lnSpc>
                <a:spcPts val="2880"/>
              </a:lnSpc>
              <a:spcBef>
                <a:spcPts val="72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000" dirty="0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sz="3000" spc="-5" dirty="0">
                <a:solidFill>
                  <a:srgbClr val="FFFFFF"/>
                </a:solidFill>
                <a:latin typeface="Times New Roman"/>
                <a:cs typeface="Times New Roman"/>
              </a:rPr>
              <a:t> детей</a:t>
            </a:r>
            <a:r>
              <a:rPr sz="3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Times New Roman"/>
                <a:cs typeface="Times New Roman"/>
              </a:rPr>
              <a:t>сформировались</a:t>
            </a:r>
            <a:r>
              <a:rPr sz="3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Times New Roman"/>
                <a:cs typeface="Times New Roman"/>
              </a:rPr>
              <a:t>представления</a:t>
            </a:r>
            <a:r>
              <a:rPr sz="30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FFFFFF"/>
                </a:solidFill>
                <a:latin typeface="Times New Roman"/>
                <a:cs typeface="Times New Roman"/>
              </a:rPr>
              <a:t>об </a:t>
            </a:r>
            <a:r>
              <a:rPr sz="3000" spc="-7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5" dirty="0">
                <a:solidFill>
                  <a:srgbClr val="FFFFFF"/>
                </a:solidFill>
                <a:latin typeface="Times New Roman"/>
                <a:cs typeface="Times New Roman"/>
              </a:rPr>
              <a:t>сезонных</a:t>
            </a:r>
            <a:r>
              <a:rPr sz="30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Times New Roman"/>
                <a:cs typeface="Times New Roman"/>
              </a:rPr>
              <a:t>изменениях</a:t>
            </a:r>
            <a:r>
              <a:rPr sz="30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sz="3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-15" dirty="0">
                <a:solidFill>
                  <a:srgbClr val="FFFFFF"/>
                </a:solidFill>
                <a:latin typeface="Times New Roman"/>
                <a:cs typeface="Times New Roman"/>
              </a:rPr>
              <a:t>природе;</a:t>
            </a:r>
            <a:endParaRPr sz="30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80000"/>
              </a:lnSpc>
              <a:spcBef>
                <a:spcPts val="75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000" dirty="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sz="30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-55" dirty="0">
                <a:solidFill>
                  <a:srgbClr val="FFFFFF"/>
                </a:solidFill>
                <a:latin typeface="Times New Roman"/>
                <a:cs typeface="Times New Roman"/>
              </a:rPr>
              <a:t>ходе</a:t>
            </a:r>
            <a:r>
              <a:rPr sz="3000" dirty="0">
                <a:solidFill>
                  <a:srgbClr val="FFFFFF"/>
                </a:solidFill>
                <a:latin typeface="Times New Roman"/>
                <a:cs typeface="Times New Roman"/>
              </a:rPr>
              <a:t> проекта</a:t>
            </a:r>
            <a:r>
              <a:rPr sz="3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Times New Roman"/>
                <a:cs typeface="Times New Roman"/>
              </a:rPr>
              <a:t>большое</a:t>
            </a:r>
            <a:r>
              <a:rPr sz="3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Times New Roman"/>
                <a:cs typeface="Times New Roman"/>
              </a:rPr>
              <a:t>внимание</a:t>
            </a:r>
            <a:r>
              <a:rPr sz="3000" spc="-15" dirty="0">
                <a:solidFill>
                  <a:srgbClr val="FFFFFF"/>
                </a:solidFill>
                <a:latin typeface="Times New Roman"/>
                <a:cs typeface="Times New Roman"/>
              </a:rPr>
              <a:t> уделялось </a:t>
            </a:r>
            <a:r>
              <a:rPr sz="3000" spc="-7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FFFFFF"/>
                </a:solidFill>
                <a:latin typeface="Times New Roman"/>
                <a:cs typeface="Times New Roman"/>
              </a:rPr>
              <a:t>развитию </a:t>
            </a:r>
            <a:r>
              <a:rPr sz="3000" spc="10" dirty="0">
                <a:solidFill>
                  <a:srgbClr val="FFFFFF"/>
                </a:solidFill>
                <a:latin typeface="Times New Roman"/>
                <a:cs typeface="Times New Roman"/>
              </a:rPr>
              <a:t>способностей </a:t>
            </a:r>
            <a:r>
              <a:rPr sz="3000" dirty="0">
                <a:solidFill>
                  <a:srgbClr val="FFFFFF"/>
                </a:solidFill>
                <a:latin typeface="Times New Roman"/>
                <a:cs typeface="Times New Roman"/>
              </a:rPr>
              <a:t>детей </a:t>
            </a:r>
            <a:r>
              <a:rPr sz="3000" spc="-35" dirty="0">
                <a:solidFill>
                  <a:srgbClr val="FFFFFF"/>
                </a:solidFill>
                <a:latin typeface="Times New Roman"/>
                <a:cs typeface="Times New Roman"/>
              </a:rPr>
              <a:t>наблюдать, </a:t>
            </a:r>
            <a:r>
              <a:rPr sz="3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-15" dirty="0">
                <a:solidFill>
                  <a:srgbClr val="FFFFFF"/>
                </a:solidFill>
                <a:latin typeface="Times New Roman"/>
                <a:cs typeface="Times New Roman"/>
              </a:rPr>
              <a:t>описывать, </a:t>
            </a:r>
            <a:r>
              <a:rPr sz="3000" spc="-10" dirty="0">
                <a:solidFill>
                  <a:srgbClr val="FFFFFF"/>
                </a:solidFill>
                <a:latin typeface="Times New Roman"/>
                <a:cs typeface="Times New Roman"/>
              </a:rPr>
              <a:t>устанавливать </a:t>
            </a:r>
            <a:r>
              <a:rPr sz="3000" spc="5" dirty="0">
                <a:solidFill>
                  <a:srgbClr val="FFFFFF"/>
                </a:solidFill>
                <a:latin typeface="Times New Roman"/>
                <a:cs typeface="Times New Roman"/>
              </a:rPr>
              <a:t>простейшие </a:t>
            </a:r>
            <a:r>
              <a:rPr sz="3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Times New Roman"/>
                <a:cs typeface="Times New Roman"/>
              </a:rPr>
              <a:t>причинно-следственные</a:t>
            </a:r>
            <a:r>
              <a:rPr sz="30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Times New Roman"/>
                <a:cs typeface="Times New Roman"/>
              </a:rPr>
              <a:t>связи;</a:t>
            </a:r>
            <a:endParaRPr sz="3000">
              <a:latin typeface="Times New Roman"/>
              <a:cs typeface="Times New Roman"/>
            </a:endParaRPr>
          </a:p>
          <a:p>
            <a:pPr marL="355600" marR="861694" indent="-342900">
              <a:lnSpc>
                <a:spcPts val="2880"/>
              </a:lnSpc>
              <a:spcBef>
                <a:spcPts val="6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000" spc="5" dirty="0">
                <a:solidFill>
                  <a:srgbClr val="FFFFFF"/>
                </a:solidFill>
                <a:latin typeface="Times New Roman"/>
                <a:cs typeface="Times New Roman"/>
              </a:rPr>
              <a:t>Дети стали </a:t>
            </a:r>
            <a:r>
              <a:rPr sz="3000" spc="-10" dirty="0">
                <a:solidFill>
                  <a:srgbClr val="FFFFFF"/>
                </a:solidFill>
                <a:latin typeface="Times New Roman"/>
                <a:cs typeface="Times New Roman"/>
              </a:rPr>
              <a:t>более </a:t>
            </a:r>
            <a:r>
              <a:rPr sz="3000" spc="-5" dirty="0">
                <a:solidFill>
                  <a:srgbClr val="FFFFFF"/>
                </a:solidFill>
                <a:latin typeface="Times New Roman"/>
                <a:cs typeface="Times New Roman"/>
              </a:rPr>
              <a:t>бережно </a:t>
            </a:r>
            <a:r>
              <a:rPr sz="3000" dirty="0">
                <a:solidFill>
                  <a:srgbClr val="FFFFFF"/>
                </a:solidFill>
                <a:latin typeface="Times New Roman"/>
                <a:cs typeface="Times New Roman"/>
              </a:rPr>
              <a:t>относиться к </a:t>
            </a:r>
            <a:r>
              <a:rPr sz="3000" spc="-7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-15" dirty="0">
                <a:solidFill>
                  <a:srgbClr val="FFFFFF"/>
                </a:solidFill>
                <a:latin typeface="Times New Roman"/>
                <a:cs typeface="Times New Roman"/>
              </a:rPr>
              <a:t>природе;</a:t>
            </a:r>
            <a:endParaRPr sz="3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000" dirty="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sz="30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Times New Roman"/>
                <a:cs typeface="Times New Roman"/>
              </a:rPr>
              <a:t>группе</a:t>
            </a:r>
            <a:r>
              <a:rPr sz="30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Times New Roman"/>
                <a:cs typeface="Times New Roman"/>
              </a:rPr>
              <a:t>создан</a:t>
            </a:r>
            <a:r>
              <a:rPr sz="3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-15" dirty="0">
                <a:solidFill>
                  <a:srgbClr val="FFFFFF"/>
                </a:solidFill>
                <a:latin typeface="Times New Roman"/>
                <a:cs typeface="Times New Roman"/>
              </a:rPr>
              <a:t>альбом</a:t>
            </a:r>
            <a:r>
              <a:rPr sz="3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FFFFFF"/>
                </a:solidFill>
                <a:latin typeface="Times New Roman"/>
                <a:cs typeface="Times New Roman"/>
              </a:rPr>
              <a:t>«Наш</a:t>
            </a:r>
            <a:r>
              <a:rPr sz="3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Times New Roman"/>
                <a:cs typeface="Times New Roman"/>
              </a:rPr>
              <a:t>гербарий»</a:t>
            </a:r>
            <a:endParaRPr sz="30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1670</TotalTime>
  <Words>631</Words>
  <Application>Microsoft Office PowerPoint</Application>
  <PresentationFormat>Экран (4:3)</PresentationFormat>
  <Paragraphs>122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Презентация PowerPoint</vt:lpstr>
      <vt:lpstr>Информационная карта проекта</vt:lpstr>
      <vt:lpstr>Презентация PowerPoint</vt:lpstr>
      <vt:lpstr>Комплексно – тематическое планирование</vt:lpstr>
      <vt:lpstr>Этапы</vt:lpstr>
      <vt:lpstr>Презентация PowerPoint</vt:lpstr>
      <vt:lpstr>Собираем листья  и готовим гербарий</vt:lpstr>
      <vt:lpstr>Презентация PowerPoint</vt:lpstr>
      <vt:lpstr>Проведение НОД по изобразительной деятельности</vt:lpstr>
      <vt:lpstr>Наши творческие работы.</vt:lpstr>
      <vt:lpstr>Презентация PowerPoint</vt:lpstr>
      <vt:lpstr>По реализации проекта были получены  следующие результаты: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 образовательное учреждение «Еткульский детский сад «Золотой ключик»  ПРОЕКТ по развитию речи  в средней группе «»</dc:title>
  <dc:creator>user</dc:creator>
  <cp:lastModifiedBy>Пользователь</cp:lastModifiedBy>
  <cp:revision>10</cp:revision>
  <dcterms:created xsi:type="dcterms:W3CDTF">2024-09-24T16:58:30Z</dcterms:created>
  <dcterms:modified xsi:type="dcterms:W3CDTF">2024-10-11T13:51:12Z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2023-08-16T00:00:00Z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2024-09-24T00:00:00Z</vt:filetime>
  </property>
</Properties>
</file>